
<file path=[Content_Types].xml><?xml version="1.0" encoding="utf-8"?>
<Types xmlns="http://schemas.openxmlformats.org/package/2006/content-types">
  <Default Extension="gif" ContentType="image/gi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61" r:id="rId2"/>
    <p:sldId id="256" r:id="rId3"/>
    <p:sldId id="262" r:id="rId4"/>
    <p:sldId id="257" r:id="rId5"/>
    <p:sldId id="258" r:id="rId6"/>
    <p:sldId id="264" r:id="rId7"/>
    <p:sldId id="259" r:id="rId8"/>
    <p:sldId id="265" r:id="rId9"/>
    <p:sldId id="260"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vya boinpally" initials="nb" lastIdx="1" clrIdx="0">
    <p:extLst>
      <p:ext uri="{19B8F6BF-5375-455C-9EA6-DF929625EA0E}">
        <p15:presenceInfo xmlns:p15="http://schemas.microsoft.com/office/powerpoint/2012/main" userId="a03576fbfe3ae13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82" d="100"/>
          <a:sy n="82" d="100"/>
        </p:scale>
        <p:origin x="82"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gif>
</file>

<file path=ppt/media/image10.jpg>
</file>

<file path=ppt/media/image11.jpg>
</file>

<file path=ppt/media/image2.gif>
</file>

<file path=ppt/media/image3.png>
</file>

<file path=ppt/media/image4.gif>
</file>

<file path=ppt/media/image5.jpg>
</file>

<file path=ppt/media/image6.jpg>
</file>

<file path=ppt/media/image7.jpg>
</file>

<file path=ppt/media/image8.jpg>
</file>

<file path=ppt/media/image9.jp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7CC6A9-8965-4731-9721-4C53D16F159B}" type="datetimeFigureOut">
              <a:rPr lang="en-IN" smtClean="0"/>
              <a:t>23-09-2020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EE09A4-5BD2-498A-8623-794F5FA85AB9}" type="slidenum">
              <a:rPr lang="en-IN" smtClean="0"/>
              <a:t>‹#›</a:t>
            </a:fld>
            <a:endParaRPr lang="en-IN"/>
          </a:p>
        </p:txBody>
      </p:sp>
    </p:spTree>
    <p:extLst>
      <p:ext uri="{BB962C8B-B14F-4D97-AF65-F5344CB8AC3E}">
        <p14:creationId xmlns:p14="http://schemas.microsoft.com/office/powerpoint/2010/main" val="1192486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93968-1B60-41C7-84EF-D741628104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850E60E-9CCB-46E6-989F-CE4C1D8E0A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142B16-79F1-431D-BF78-7476736257F2}"/>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5" name="Footer Placeholder 4">
            <a:extLst>
              <a:ext uri="{FF2B5EF4-FFF2-40B4-BE49-F238E27FC236}">
                <a16:creationId xmlns:a16="http://schemas.microsoft.com/office/drawing/2014/main" id="{5A1339EF-9ED4-46DD-89A1-8A036C338B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D6DD8D-F7EC-456E-B873-6D0579636A2E}"/>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1695954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003D5-0A11-4B25-9EC2-1C0E3D6E3E4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E286094-B6E3-4D6B-B068-08C48281E3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B1684A0-63BC-468D-9CCE-2F09E697CED4}"/>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5" name="Footer Placeholder 4">
            <a:extLst>
              <a:ext uri="{FF2B5EF4-FFF2-40B4-BE49-F238E27FC236}">
                <a16:creationId xmlns:a16="http://schemas.microsoft.com/office/drawing/2014/main" id="{AEE9EB2B-6418-4434-AA4D-C2E5208603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331B49-C3AB-470F-AF0C-630A133A43AA}"/>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2242323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5F0DB25-B879-46A3-9D0D-1659E0A84DB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F2864B-9F72-4921-B601-8EB9A5E92EB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98C84B8-19EC-435F-8A32-F0FADDA615DB}"/>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5" name="Footer Placeholder 4">
            <a:extLst>
              <a:ext uri="{FF2B5EF4-FFF2-40B4-BE49-F238E27FC236}">
                <a16:creationId xmlns:a16="http://schemas.microsoft.com/office/drawing/2014/main" id="{70A3840C-F33D-4E57-A37B-74255100FC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DEE9DB-CAFE-426E-9418-556772DF127F}"/>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3547438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8350C-1576-43FB-851E-00889056977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2637279-4F11-48D8-A4F6-BA7F1BB1F9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7BE6B1-E97B-410E-8C3B-434BC9C27FDA}"/>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5" name="Footer Placeholder 4">
            <a:extLst>
              <a:ext uri="{FF2B5EF4-FFF2-40B4-BE49-F238E27FC236}">
                <a16:creationId xmlns:a16="http://schemas.microsoft.com/office/drawing/2014/main" id="{43F7DB94-14F5-42A0-8293-FCE8F23F3E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33C822-3669-4F8B-92F8-A83163E78FDC}"/>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1881689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37211-27D2-4203-9C28-505FB532A5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96734B3-7685-4AAA-9877-DE333810E9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BF05351-96C9-460C-9878-8D5047526388}"/>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5" name="Footer Placeholder 4">
            <a:extLst>
              <a:ext uri="{FF2B5EF4-FFF2-40B4-BE49-F238E27FC236}">
                <a16:creationId xmlns:a16="http://schemas.microsoft.com/office/drawing/2014/main" id="{8D8EB60B-2E7C-4977-9ED0-B79ACE0E99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9FFDF4-DB72-438B-A40C-79ECEABDAA36}"/>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758940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F2A89-34E1-4228-87F4-BFAB8ABBC00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4C47A6A-3E1D-4031-9942-A22405CC6D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0DDFB2E-EF34-41EE-8CCA-7B18EECE4C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06F7604-A385-422A-8C91-6392763F75C0}"/>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6" name="Footer Placeholder 5">
            <a:extLst>
              <a:ext uri="{FF2B5EF4-FFF2-40B4-BE49-F238E27FC236}">
                <a16:creationId xmlns:a16="http://schemas.microsoft.com/office/drawing/2014/main" id="{27811F55-440B-4E9A-A53C-2795A0802D9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532B6E2-DBE7-479A-996C-BE83CF262A4E}"/>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171160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0A83A-A918-4D67-93C1-2B0CF2CDA0F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19FC9F6-3C4B-4661-9024-C2E09B83B0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7144AB-7B1D-43AA-B369-158726BE49E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C764A7D-4FBB-4402-B989-FAE875FF6E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C49400-89F1-4413-B23F-03DF2F8FE2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68760FF-8668-4E7F-9BF6-806EF8781330}"/>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8" name="Footer Placeholder 7">
            <a:extLst>
              <a:ext uri="{FF2B5EF4-FFF2-40B4-BE49-F238E27FC236}">
                <a16:creationId xmlns:a16="http://schemas.microsoft.com/office/drawing/2014/main" id="{39C07319-D04E-4292-893F-1F92C094143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3FEFBB0-D31B-45FD-B1FF-183B50ABB3AB}"/>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593710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A8162-7FEB-4388-A249-87A072616BD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1434577-B71F-488A-B940-BAE7E58F2574}"/>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4" name="Footer Placeholder 3">
            <a:extLst>
              <a:ext uri="{FF2B5EF4-FFF2-40B4-BE49-F238E27FC236}">
                <a16:creationId xmlns:a16="http://schemas.microsoft.com/office/drawing/2014/main" id="{F36A11E1-3E43-493F-B386-DB119CDF728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DA280B7-BC64-4A4D-9CAD-8F5C388A9835}"/>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1982110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04C9FD-9183-4987-B739-1BE0AE66348E}"/>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3" name="Footer Placeholder 2">
            <a:extLst>
              <a:ext uri="{FF2B5EF4-FFF2-40B4-BE49-F238E27FC236}">
                <a16:creationId xmlns:a16="http://schemas.microsoft.com/office/drawing/2014/main" id="{B5898E12-0C74-4B3C-B18B-7EFE28EEC00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1F34791-245C-49D9-81EF-8B34605F56C7}"/>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26654758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FEB5-A86D-43F9-AA8B-662F1F3140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9449444-FECD-4569-9ABF-DF3BCA8949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1208057-8FB7-4063-90D8-95FC67CF98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11A4DD-2E37-4A91-84C3-51D21FEF5DC8}"/>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6" name="Footer Placeholder 5">
            <a:extLst>
              <a:ext uri="{FF2B5EF4-FFF2-40B4-BE49-F238E27FC236}">
                <a16:creationId xmlns:a16="http://schemas.microsoft.com/office/drawing/2014/main" id="{7519013F-DA3D-40CD-9CAA-C4F453AED67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1330C3A-36F2-41B2-A15C-323D17B4E7E9}"/>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1648531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EB1B2-338B-412A-8434-6EB54EE30C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CC8FF0F-AB16-44F9-BD7A-10ABA7C59A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35FF744-4F6F-4DC8-BC7F-5D86ACF591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7213EA-F67C-475F-956D-7A943E88483D}"/>
              </a:ext>
            </a:extLst>
          </p:cNvPr>
          <p:cNvSpPr>
            <a:spLocks noGrp="1"/>
          </p:cNvSpPr>
          <p:nvPr>
            <p:ph type="dt" sz="half" idx="10"/>
          </p:nvPr>
        </p:nvSpPr>
        <p:spPr/>
        <p:txBody>
          <a:bodyPr/>
          <a:lstStyle/>
          <a:p>
            <a:fld id="{F79BDDCF-AF9E-44EC-8C55-C8E03BD661AE}" type="datetimeFigureOut">
              <a:rPr lang="en-IN" smtClean="0"/>
              <a:t>23-09-2020</a:t>
            </a:fld>
            <a:endParaRPr lang="en-IN"/>
          </a:p>
        </p:txBody>
      </p:sp>
      <p:sp>
        <p:nvSpPr>
          <p:cNvPr id="6" name="Footer Placeholder 5">
            <a:extLst>
              <a:ext uri="{FF2B5EF4-FFF2-40B4-BE49-F238E27FC236}">
                <a16:creationId xmlns:a16="http://schemas.microsoft.com/office/drawing/2014/main" id="{A1038E20-2BCD-48BE-A205-9B931B9322E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037523-697E-41CC-AAD2-9B47222AEAD2}"/>
              </a:ext>
            </a:extLst>
          </p:cNvPr>
          <p:cNvSpPr>
            <a:spLocks noGrp="1"/>
          </p:cNvSpPr>
          <p:nvPr>
            <p:ph type="sldNum" sz="quarter" idx="12"/>
          </p:nvPr>
        </p:nvSpPr>
        <p:spPr/>
        <p:txBody>
          <a:bodyPr/>
          <a:lstStyle/>
          <a:p>
            <a:fld id="{FF282095-BFE4-40D6-8FD4-30E3E7EF18EC}" type="slidenum">
              <a:rPr lang="en-IN" smtClean="0"/>
              <a:t>‹#›</a:t>
            </a:fld>
            <a:endParaRPr lang="en-IN"/>
          </a:p>
        </p:txBody>
      </p:sp>
    </p:spTree>
    <p:extLst>
      <p:ext uri="{BB962C8B-B14F-4D97-AF65-F5344CB8AC3E}">
        <p14:creationId xmlns:p14="http://schemas.microsoft.com/office/powerpoint/2010/main" val="3862633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0EC28D-601E-442C-90DB-B6B098353B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18BD3DA-084B-472F-8806-585230E09F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159C7D-08C1-4A01-A426-A17BC1AD14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9BDDCF-AF9E-44EC-8C55-C8E03BD661AE}" type="datetimeFigureOut">
              <a:rPr lang="en-IN" smtClean="0"/>
              <a:t>23-09-2020</a:t>
            </a:fld>
            <a:endParaRPr lang="en-IN"/>
          </a:p>
        </p:txBody>
      </p:sp>
      <p:sp>
        <p:nvSpPr>
          <p:cNvPr id="5" name="Footer Placeholder 4">
            <a:extLst>
              <a:ext uri="{FF2B5EF4-FFF2-40B4-BE49-F238E27FC236}">
                <a16:creationId xmlns:a16="http://schemas.microsoft.com/office/drawing/2014/main" id="{FF91127F-D261-4378-BD4D-DECE2F4D8A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5E30587-8DC3-495D-BAD2-22848DA4E4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282095-BFE4-40D6-8FD4-30E3E7EF18EC}" type="slidenum">
              <a:rPr lang="en-IN" smtClean="0"/>
              <a:t>‹#›</a:t>
            </a:fld>
            <a:endParaRPr lang="en-IN"/>
          </a:p>
        </p:txBody>
      </p:sp>
    </p:spTree>
    <p:extLst>
      <p:ext uri="{BB962C8B-B14F-4D97-AF65-F5344CB8AC3E}">
        <p14:creationId xmlns:p14="http://schemas.microsoft.com/office/powerpoint/2010/main" val="27587758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3.pn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gif"/><Relationship Id="rId5" Type="http://schemas.openxmlformats.org/officeDocument/2006/relationships/image" Target="../media/image1.gif"/><Relationship Id="rId4"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11.jpg"/></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image" Target="../media/image4.gif"/><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5" Type="http://schemas.openxmlformats.org/officeDocument/2006/relationships/image" Target="../media/image3.png"/><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5.xml"/><Relationship Id="rId5" Type="http://schemas.openxmlformats.org/officeDocument/2006/relationships/image" Target="../media/image3.png"/><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audio" Target="../media/media7.m4a"/><Relationship Id="rId7" Type="http://schemas.openxmlformats.org/officeDocument/2006/relationships/image" Target="../media/image7.jp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6.jpg"/><Relationship Id="rId5" Type="http://schemas.openxmlformats.org/officeDocument/2006/relationships/image" Target="../media/image5.jpg"/><Relationship Id="rId10" Type="http://schemas.openxmlformats.org/officeDocument/2006/relationships/image" Target="../media/image3.png"/><Relationship Id="rId4" Type="http://schemas.openxmlformats.org/officeDocument/2006/relationships/slideLayout" Target="../slideLayouts/slideLayout7.xml"/><Relationship Id="rId9"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7.xml"/><Relationship Id="rId5" Type="http://schemas.openxmlformats.org/officeDocument/2006/relationships/image" Target="../media/image3.png"/><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audio" Target="../media/media9.m4a"/><Relationship Id="rId7" Type="http://schemas.openxmlformats.org/officeDocument/2006/relationships/image" Target="../media/image7.jpg"/><Relationship Id="rId2" Type="http://schemas.microsoft.com/office/2007/relationships/media" Target="../media/media9.m4a"/><Relationship Id="rId1" Type="http://schemas.openxmlformats.org/officeDocument/2006/relationships/tags" Target="../tags/tag8.xml"/><Relationship Id="rId6" Type="http://schemas.openxmlformats.org/officeDocument/2006/relationships/image" Target="../media/image6.jpg"/><Relationship Id="rId5" Type="http://schemas.openxmlformats.org/officeDocument/2006/relationships/image" Target="../media/image5.jpg"/><Relationship Id="rId10" Type="http://schemas.openxmlformats.org/officeDocument/2006/relationships/image" Target="../media/image3.png"/><Relationship Id="rId4" Type="http://schemas.openxmlformats.org/officeDocument/2006/relationships/slideLayout" Target="../slideLayouts/slideLayout7.xml"/><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B22D6E-5AA7-4D71-B6C1-7E9DA65A3B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5659"/>
            <a:ext cx="12192000" cy="6857999"/>
          </a:xfrm>
          <a:prstGeom prst="rect">
            <a:avLst/>
          </a:prstGeom>
        </p:spPr>
      </p:pic>
      <p:pic>
        <p:nvPicPr>
          <p:cNvPr id="9" name="Picture 8">
            <a:extLst>
              <a:ext uri="{FF2B5EF4-FFF2-40B4-BE49-F238E27FC236}">
                <a16:creationId xmlns:a16="http://schemas.microsoft.com/office/drawing/2014/main" id="{1EBE9B66-0F60-444E-B4DC-6B8FA9B4D2D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2256" y="2782957"/>
            <a:ext cx="2971800" cy="3441672"/>
          </a:xfrm>
          <a:prstGeom prst="rect">
            <a:avLst/>
          </a:prstGeom>
        </p:spPr>
      </p:pic>
      <p:sp>
        <p:nvSpPr>
          <p:cNvPr id="10" name="TextBox 9">
            <a:extLst>
              <a:ext uri="{FF2B5EF4-FFF2-40B4-BE49-F238E27FC236}">
                <a16:creationId xmlns:a16="http://schemas.microsoft.com/office/drawing/2014/main" id="{A2D0594B-9A6A-4477-9C50-53E9FCDD8494}"/>
              </a:ext>
            </a:extLst>
          </p:cNvPr>
          <p:cNvSpPr txBox="1"/>
          <p:nvPr/>
        </p:nvSpPr>
        <p:spPr>
          <a:xfrm>
            <a:off x="5968248" y="1693628"/>
            <a:ext cx="5317832" cy="1415772"/>
          </a:xfrm>
          <a:prstGeom prst="rect">
            <a:avLst/>
          </a:prstGeom>
          <a:noFill/>
        </p:spPr>
        <p:txBody>
          <a:bodyPr wrap="square" rtlCol="0">
            <a:spAutoFit/>
          </a:bodyPr>
          <a:lstStyle/>
          <a:p>
            <a:r>
              <a:rPr lang="en-US" sz="2500" dirty="0"/>
              <a:t>Hey Guys!</a:t>
            </a:r>
          </a:p>
          <a:p>
            <a:endParaRPr lang="en-US" dirty="0"/>
          </a:p>
          <a:p>
            <a:r>
              <a:rPr lang="en-US" sz="2500" dirty="0"/>
              <a:t>WELCOME  TO MY CHANNEL</a:t>
            </a:r>
          </a:p>
          <a:p>
            <a:endParaRPr lang="en-US" dirty="0"/>
          </a:p>
        </p:txBody>
      </p:sp>
      <p:sp>
        <p:nvSpPr>
          <p:cNvPr id="11" name="Rectangle 10">
            <a:extLst>
              <a:ext uri="{FF2B5EF4-FFF2-40B4-BE49-F238E27FC236}">
                <a16:creationId xmlns:a16="http://schemas.microsoft.com/office/drawing/2014/main" id="{6A99954A-BD32-4889-AED9-5FBD9CE55ABE}"/>
              </a:ext>
            </a:extLst>
          </p:cNvPr>
          <p:cNvSpPr/>
          <p:nvPr/>
        </p:nvSpPr>
        <p:spPr>
          <a:xfrm>
            <a:off x="4264968" y="3709374"/>
            <a:ext cx="5490863" cy="923330"/>
          </a:xfrm>
          <a:prstGeom prst="rect">
            <a:avLst/>
          </a:prstGeom>
          <a:noFill/>
        </p:spPr>
        <p:txBody>
          <a:bodyPr wrap="none" lIns="91440" tIns="45720" rIns="91440" bIns="45720">
            <a:spAutoFit/>
          </a:bodyPr>
          <a:lstStyle/>
          <a:p>
            <a:pPr algn="ctr"/>
            <a:r>
              <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Chusi_nerchukora </a:t>
            </a:r>
            <a:endParaRPr lang="en-IN"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6" name="Audio 5">
            <a:hlinkClick r:id="" action="ppaction://media"/>
            <a:extLst>
              <a:ext uri="{FF2B5EF4-FFF2-40B4-BE49-F238E27FC236}">
                <a16:creationId xmlns:a16="http://schemas.microsoft.com/office/drawing/2014/main" id="{191F722F-9756-4279-B9E9-BBFD9384AFA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2529999507"/>
      </p:ext>
    </p:extLst>
  </p:cSld>
  <p:clrMapOvr>
    <a:masterClrMapping/>
  </p:clrMapOvr>
  <mc:AlternateContent xmlns:mc="http://schemas.openxmlformats.org/markup-compatibility/2006">
    <mc:Choice xmlns:p14="http://schemas.microsoft.com/office/powerpoint/2010/main" Requires="p14">
      <p:transition spd="slow" p14:dur="2000" advTm="4836"/>
    </mc:Choice>
    <mc:Fallback>
      <p:transition spd="slow" advTm="4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B4735D-A267-4316-BAD3-A5FC3715E4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715" y="248117"/>
            <a:ext cx="11083636" cy="6234545"/>
          </a:xfrm>
          <a:prstGeom prst="rect">
            <a:avLst/>
          </a:prstGeom>
        </p:spPr>
      </p:pic>
      <p:pic>
        <p:nvPicPr>
          <p:cNvPr id="5" name="Audio 4">
            <a:hlinkClick r:id="" action="ppaction://media"/>
            <a:extLst>
              <a:ext uri="{FF2B5EF4-FFF2-40B4-BE49-F238E27FC236}">
                <a16:creationId xmlns:a16="http://schemas.microsoft.com/office/drawing/2014/main" id="{63A58E55-E546-40B2-BD75-A090C4900E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44038225"/>
      </p:ext>
    </p:extLst>
  </p:cSld>
  <p:clrMapOvr>
    <a:masterClrMapping/>
  </p:clrMapOvr>
  <mc:AlternateContent xmlns:mc="http://schemas.openxmlformats.org/markup-compatibility/2006">
    <mc:Choice xmlns:p14="http://schemas.microsoft.com/office/powerpoint/2010/main" Requires="p14">
      <p:transition spd="slow" p14:dur="2000" advTm="17857"/>
    </mc:Choice>
    <mc:Fallback>
      <p:transition spd="slow" advTm="17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1E57F67-96EE-49B7-80E9-3F0C3A890D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1062243" y="1296114"/>
            <a:ext cx="3565415" cy="4112895"/>
          </a:xfrm>
          <a:prstGeom prst="rect">
            <a:avLst/>
          </a:prstGeom>
        </p:spPr>
      </p:pic>
      <p:sp>
        <p:nvSpPr>
          <p:cNvPr id="6" name="TextBox 5">
            <a:extLst>
              <a:ext uri="{FF2B5EF4-FFF2-40B4-BE49-F238E27FC236}">
                <a16:creationId xmlns:a16="http://schemas.microsoft.com/office/drawing/2014/main" id="{3C8BD1A3-5280-4C37-B5B9-FB9F1D0C2765}"/>
              </a:ext>
            </a:extLst>
          </p:cNvPr>
          <p:cNvSpPr txBox="1"/>
          <p:nvPr/>
        </p:nvSpPr>
        <p:spPr>
          <a:xfrm>
            <a:off x="4142630" y="2075290"/>
            <a:ext cx="7259541" cy="2554545"/>
          </a:xfrm>
          <a:prstGeom prst="rect">
            <a:avLst/>
          </a:prstGeom>
          <a:noFill/>
        </p:spPr>
        <p:txBody>
          <a:bodyPr wrap="square" rtlCol="0">
            <a:spAutoFit/>
          </a:bodyPr>
          <a:lstStyle/>
          <a:p>
            <a:r>
              <a:rPr lang="en-US" sz="4000" dirty="0">
                <a:solidFill>
                  <a:srgbClr val="FF0000"/>
                </a:solidFill>
                <a:latin typeface="Arial Black" panose="020B0A04020102020204" pitchFamily="34" charset="0"/>
              </a:rPr>
              <a:t>    SECURITY ATTACKS </a:t>
            </a:r>
          </a:p>
          <a:p>
            <a:r>
              <a:rPr lang="en-US" sz="4000" dirty="0">
                <a:solidFill>
                  <a:srgbClr val="FF0000"/>
                </a:solidFill>
                <a:latin typeface="Arial Black" panose="020B0A04020102020204" pitchFamily="34" charset="0"/>
              </a:rPr>
              <a:t>				</a:t>
            </a:r>
            <a:r>
              <a:rPr lang="en-US" sz="8000" dirty="0">
                <a:solidFill>
                  <a:srgbClr val="FF0000"/>
                </a:solidFill>
                <a:latin typeface="Arial Black" panose="020B0A04020102020204" pitchFamily="34" charset="0"/>
              </a:rPr>
              <a:t>?</a:t>
            </a:r>
            <a:endParaRPr lang="en-IN" sz="8000" dirty="0">
              <a:solidFill>
                <a:srgbClr val="FF0000"/>
              </a:solidFill>
              <a:latin typeface="Arial Black" panose="020B0A04020102020204" pitchFamily="34" charset="0"/>
            </a:endParaRPr>
          </a:p>
          <a:p>
            <a:endParaRPr lang="en-US" sz="4000" dirty="0">
              <a:solidFill>
                <a:srgbClr val="FF0000"/>
              </a:solidFill>
              <a:latin typeface="Arial Black" panose="020B0A04020102020204" pitchFamily="34" charset="0"/>
            </a:endParaRPr>
          </a:p>
        </p:txBody>
      </p:sp>
      <p:pic>
        <p:nvPicPr>
          <p:cNvPr id="4" name="Audio 3">
            <a:hlinkClick r:id="" action="ppaction://media"/>
            <a:extLst>
              <a:ext uri="{FF2B5EF4-FFF2-40B4-BE49-F238E27FC236}">
                <a16:creationId xmlns:a16="http://schemas.microsoft.com/office/drawing/2014/main" id="{7085B5E8-84B1-40E1-94FC-3C7893E9C04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3030636174"/>
      </p:ext>
    </p:extLst>
  </p:cSld>
  <p:clrMapOvr>
    <a:masterClrMapping/>
  </p:clrMapOvr>
  <mc:AlternateContent xmlns:mc="http://schemas.openxmlformats.org/markup-compatibility/2006">
    <mc:Choice xmlns:p14="http://schemas.microsoft.com/office/powerpoint/2010/main" Requires="p14">
      <p:transition spd="slow" p14:dur="2000" advTm="3926"/>
    </mc:Choice>
    <mc:Fallback>
      <p:transition spd="slow" advTm="3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B0B876-6F15-4E19-AC89-80F3BD31FA37}"/>
              </a:ext>
            </a:extLst>
          </p:cNvPr>
          <p:cNvSpPr txBox="1"/>
          <p:nvPr/>
        </p:nvSpPr>
        <p:spPr>
          <a:xfrm>
            <a:off x="739471" y="874643"/>
            <a:ext cx="3347499" cy="477054"/>
          </a:xfrm>
          <a:prstGeom prst="rect">
            <a:avLst/>
          </a:prstGeom>
          <a:noFill/>
        </p:spPr>
        <p:txBody>
          <a:bodyPr wrap="square" rtlCol="0">
            <a:spAutoFit/>
          </a:bodyPr>
          <a:lstStyle/>
          <a:p>
            <a:r>
              <a:rPr lang="en-US" sz="2500" dirty="0">
                <a:solidFill>
                  <a:srgbClr val="FF0000"/>
                </a:solidFill>
              </a:rPr>
              <a:t>AGENDA:-</a:t>
            </a:r>
            <a:endParaRPr lang="en-IN" sz="2500" dirty="0">
              <a:solidFill>
                <a:srgbClr val="FF0000"/>
              </a:solidFill>
            </a:endParaRPr>
          </a:p>
        </p:txBody>
      </p:sp>
      <p:sp>
        <p:nvSpPr>
          <p:cNvPr id="3" name="TextBox 2">
            <a:extLst>
              <a:ext uri="{FF2B5EF4-FFF2-40B4-BE49-F238E27FC236}">
                <a16:creationId xmlns:a16="http://schemas.microsoft.com/office/drawing/2014/main" id="{9D61600F-5E0D-4F92-96D6-71ACA2F5AB51}"/>
              </a:ext>
            </a:extLst>
          </p:cNvPr>
          <p:cNvSpPr txBox="1"/>
          <p:nvPr/>
        </p:nvSpPr>
        <p:spPr>
          <a:xfrm>
            <a:off x="970059" y="1598212"/>
            <a:ext cx="4667416" cy="1477328"/>
          </a:xfrm>
          <a:prstGeom prst="rect">
            <a:avLst/>
          </a:prstGeom>
          <a:noFill/>
        </p:spPr>
        <p:txBody>
          <a:bodyPr wrap="square" rtlCol="0">
            <a:spAutoFit/>
          </a:bodyPr>
          <a:lstStyle/>
          <a:p>
            <a:pPr marL="285750" indent="-285750">
              <a:buFont typeface="Wingdings" panose="05000000000000000000" pitchFamily="2" charset="2"/>
              <a:buChar char="Ø"/>
            </a:pPr>
            <a:r>
              <a:rPr lang="en-US" sz="3000" dirty="0">
                <a:solidFill>
                  <a:srgbClr val="00B050"/>
                </a:solidFill>
              </a:rPr>
              <a:t>Types of Security Attacks</a:t>
            </a:r>
          </a:p>
          <a:p>
            <a:pPr marL="285750" indent="-285750">
              <a:buFont typeface="Wingdings" panose="05000000000000000000" pitchFamily="2" charset="2"/>
              <a:buChar char="Ø"/>
            </a:pPr>
            <a:r>
              <a:rPr lang="en-US" sz="3000" dirty="0">
                <a:solidFill>
                  <a:srgbClr val="00B050"/>
                </a:solidFill>
              </a:rPr>
              <a:t>Passive Attacks</a:t>
            </a:r>
          </a:p>
          <a:p>
            <a:pPr marL="285750" indent="-285750">
              <a:buFont typeface="Wingdings" panose="05000000000000000000" pitchFamily="2" charset="2"/>
              <a:buChar char="Ø"/>
            </a:pPr>
            <a:r>
              <a:rPr lang="en-US" sz="3000" dirty="0">
                <a:solidFill>
                  <a:srgbClr val="00B050"/>
                </a:solidFill>
              </a:rPr>
              <a:t>Types of Passive Attacks</a:t>
            </a:r>
            <a:endParaRPr lang="en-IN" sz="3000" dirty="0">
              <a:solidFill>
                <a:srgbClr val="00B050"/>
              </a:solidFill>
            </a:endParaRPr>
          </a:p>
        </p:txBody>
      </p:sp>
      <p:pic>
        <p:nvPicPr>
          <p:cNvPr id="6" name="Audio 5">
            <a:hlinkClick r:id="" action="ppaction://media"/>
            <a:extLst>
              <a:ext uri="{FF2B5EF4-FFF2-40B4-BE49-F238E27FC236}">
                <a16:creationId xmlns:a16="http://schemas.microsoft.com/office/drawing/2014/main" id="{80EA72A9-C071-402A-81C3-A03192A4349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96663685"/>
      </p:ext>
    </p:extLst>
  </p:cSld>
  <p:clrMapOvr>
    <a:masterClrMapping/>
  </p:clrMapOvr>
  <mc:AlternateContent xmlns:mc="http://schemas.openxmlformats.org/markup-compatibility/2006">
    <mc:Choice xmlns:p14="http://schemas.microsoft.com/office/powerpoint/2010/main" Requires="p14">
      <p:transition spd="slow" p14:dur="2000" advTm="8606"/>
    </mc:Choice>
    <mc:Fallback>
      <p:transition spd="slow" advTm="86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87402EE4-552D-491C-91BE-77C7822B391C}"/>
              </a:ext>
            </a:extLst>
          </p:cNvPr>
          <p:cNvSpPr/>
          <p:nvPr/>
        </p:nvSpPr>
        <p:spPr>
          <a:xfrm>
            <a:off x="4500439" y="540689"/>
            <a:ext cx="2886323" cy="6361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SECURITY ATTACKS</a:t>
            </a:r>
          </a:p>
        </p:txBody>
      </p:sp>
      <p:sp>
        <p:nvSpPr>
          <p:cNvPr id="3" name="Flowchart: Alternate Process 2">
            <a:extLst>
              <a:ext uri="{FF2B5EF4-FFF2-40B4-BE49-F238E27FC236}">
                <a16:creationId xmlns:a16="http://schemas.microsoft.com/office/drawing/2014/main" id="{47F2C3FB-CED7-42CB-BA08-736D76221358}"/>
              </a:ext>
            </a:extLst>
          </p:cNvPr>
          <p:cNvSpPr/>
          <p:nvPr/>
        </p:nvSpPr>
        <p:spPr>
          <a:xfrm>
            <a:off x="2189260" y="2349610"/>
            <a:ext cx="1645920" cy="604299"/>
          </a:xfrm>
          <a:prstGeom prst="flowChartAlternateProces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Passive attacks</a:t>
            </a:r>
            <a:endParaRPr lang="en-IN" dirty="0"/>
          </a:p>
        </p:txBody>
      </p:sp>
      <p:sp>
        <p:nvSpPr>
          <p:cNvPr id="4" name="Flowchart: Alternate Process 3">
            <a:extLst>
              <a:ext uri="{FF2B5EF4-FFF2-40B4-BE49-F238E27FC236}">
                <a16:creationId xmlns:a16="http://schemas.microsoft.com/office/drawing/2014/main" id="{86F6D4C2-7788-41EF-9575-84AA97B070F6}"/>
              </a:ext>
            </a:extLst>
          </p:cNvPr>
          <p:cNvSpPr/>
          <p:nvPr/>
        </p:nvSpPr>
        <p:spPr>
          <a:xfrm>
            <a:off x="7995037" y="2308532"/>
            <a:ext cx="1645920" cy="604299"/>
          </a:xfrm>
          <a:prstGeom prst="flowChartAlternateProces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Active attacks</a:t>
            </a:r>
            <a:endParaRPr lang="en-IN" dirty="0"/>
          </a:p>
        </p:txBody>
      </p:sp>
      <p:sp>
        <p:nvSpPr>
          <p:cNvPr id="5" name="Flowchart: Alternate Process 4">
            <a:extLst>
              <a:ext uri="{FF2B5EF4-FFF2-40B4-BE49-F238E27FC236}">
                <a16:creationId xmlns:a16="http://schemas.microsoft.com/office/drawing/2014/main" id="{A37C035F-CD28-478F-9462-AD116BC49BC3}"/>
              </a:ext>
            </a:extLst>
          </p:cNvPr>
          <p:cNvSpPr/>
          <p:nvPr/>
        </p:nvSpPr>
        <p:spPr>
          <a:xfrm>
            <a:off x="667910" y="3969691"/>
            <a:ext cx="1288111" cy="568517"/>
          </a:xfrm>
          <a:prstGeom prst="flowChartAlternate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Eaves dropping</a:t>
            </a:r>
            <a:endParaRPr lang="en-IN" dirty="0"/>
          </a:p>
        </p:txBody>
      </p:sp>
      <p:sp>
        <p:nvSpPr>
          <p:cNvPr id="6" name="Flowchart: Alternate Process 5">
            <a:extLst>
              <a:ext uri="{FF2B5EF4-FFF2-40B4-BE49-F238E27FC236}">
                <a16:creationId xmlns:a16="http://schemas.microsoft.com/office/drawing/2014/main" id="{AB45EE95-8E3D-4E35-8786-60BD8C766194}"/>
              </a:ext>
            </a:extLst>
          </p:cNvPr>
          <p:cNvSpPr/>
          <p:nvPr/>
        </p:nvSpPr>
        <p:spPr>
          <a:xfrm>
            <a:off x="3670853" y="4016074"/>
            <a:ext cx="1288111" cy="568517"/>
          </a:xfrm>
          <a:prstGeom prst="flowChartAlternate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Traffic analysis</a:t>
            </a:r>
            <a:endParaRPr lang="en-IN" dirty="0"/>
          </a:p>
        </p:txBody>
      </p:sp>
      <p:sp>
        <p:nvSpPr>
          <p:cNvPr id="7" name="Flowchart: Alternate Process 6">
            <a:extLst>
              <a:ext uri="{FF2B5EF4-FFF2-40B4-BE49-F238E27FC236}">
                <a16:creationId xmlns:a16="http://schemas.microsoft.com/office/drawing/2014/main" id="{BD733779-A146-47CE-803C-A4767C4D542C}"/>
              </a:ext>
            </a:extLst>
          </p:cNvPr>
          <p:cNvSpPr/>
          <p:nvPr/>
        </p:nvSpPr>
        <p:spPr>
          <a:xfrm>
            <a:off x="5622899" y="4000173"/>
            <a:ext cx="1449790" cy="568517"/>
          </a:xfrm>
          <a:prstGeom prst="flowChartAlternateProcess">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masquerade</a:t>
            </a:r>
            <a:endParaRPr lang="en-IN" dirty="0"/>
          </a:p>
        </p:txBody>
      </p:sp>
      <p:sp>
        <p:nvSpPr>
          <p:cNvPr id="8" name="Flowchart: Alternate Process 7">
            <a:extLst>
              <a:ext uri="{FF2B5EF4-FFF2-40B4-BE49-F238E27FC236}">
                <a16:creationId xmlns:a16="http://schemas.microsoft.com/office/drawing/2014/main" id="{36139D63-545E-4CCC-9BBC-6E0F6250E51F}"/>
              </a:ext>
            </a:extLst>
          </p:cNvPr>
          <p:cNvSpPr/>
          <p:nvPr/>
        </p:nvSpPr>
        <p:spPr>
          <a:xfrm>
            <a:off x="7390740" y="4016074"/>
            <a:ext cx="1288111" cy="568517"/>
          </a:xfrm>
          <a:prstGeom prst="flowChartAlternateProcess">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Replay</a:t>
            </a:r>
            <a:endParaRPr lang="en-IN" dirty="0"/>
          </a:p>
        </p:txBody>
      </p:sp>
      <p:sp>
        <p:nvSpPr>
          <p:cNvPr id="9" name="Flowchart: Alternate Process 8">
            <a:extLst>
              <a:ext uri="{FF2B5EF4-FFF2-40B4-BE49-F238E27FC236}">
                <a16:creationId xmlns:a16="http://schemas.microsoft.com/office/drawing/2014/main" id="{C50DDED9-4F5D-425E-A5C1-3060D12DA579}"/>
              </a:ext>
            </a:extLst>
          </p:cNvPr>
          <p:cNvSpPr/>
          <p:nvPr/>
        </p:nvSpPr>
        <p:spPr>
          <a:xfrm>
            <a:off x="8996902" y="3984270"/>
            <a:ext cx="1449790" cy="568517"/>
          </a:xfrm>
          <a:prstGeom prst="flowChartAlternateProcess">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modification</a:t>
            </a:r>
            <a:endParaRPr lang="en-IN" dirty="0"/>
          </a:p>
        </p:txBody>
      </p:sp>
      <p:sp>
        <p:nvSpPr>
          <p:cNvPr id="10" name="Flowchart: Alternate Process 9">
            <a:extLst>
              <a:ext uri="{FF2B5EF4-FFF2-40B4-BE49-F238E27FC236}">
                <a16:creationId xmlns:a16="http://schemas.microsoft.com/office/drawing/2014/main" id="{2F182026-6F23-42D9-947E-7E30F468023D}"/>
              </a:ext>
            </a:extLst>
          </p:cNvPr>
          <p:cNvSpPr/>
          <p:nvPr/>
        </p:nvSpPr>
        <p:spPr>
          <a:xfrm>
            <a:off x="10625597" y="3984269"/>
            <a:ext cx="1288111" cy="568517"/>
          </a:xfrm>
          <a:prstGeom prst="flowChartAlternateProcess">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Danial of service</a:t>
            </a:r>
            <a:endParaRPr lang="en-IN" dirty="0"/>
          </a:p>
        </p:txBody>
      </p:sp>
      <p:cxnSp>
        <p:nvCxnSpPr>
          <p:cNvPr id="12" name="Straight Arrow Connector 11">
            <a:extLst>
              <a:ext uri="{FF2B5EF4-FFF2-40B4-BE49-F238E27FC236}">
                <a16:creationId xmlns:a16="http://schemas.microsoft.com/office/drawing/2014/main" id="{90B93800-92F4-4F69-BED4-51644087E1F9}"/>
              </a:ext>
            </a:extLst>
          </p:cNvPr>
          <p:cNvCxnSpPr>
            <a:cxnSpLocks/>
          </p:cNvCxnSpPr>
          <p:nvPr/>
        </p:nvCxnSpPr>
        <p:spPr>
          <a:xfrm flipH="1">
            <a:off x="3158657" y="1176793"/>
            <a:ext cx="2784281" cy="1172817"/>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11A55A2-C553-4D9F-84E8-20B42AA56694}"/>
              </a:ext>
            </a:extLst>
          </p:cNvPr>
          <p:cNvCxnSpPr>
            <a:cxnSpLocks/>
            <a:stCxn id="2" idx="2"/>
            <a:endCxn id="4" idx="0"/>
          </p:cNvCxnSpPr>
          <p:nvPr/>
        </p:nvCxnSpPr>
        <p:spPr>
          <a:xfrm>
            <a:off x="5943601" y="1176793"/>
            <a:ext cx="2874396" cy="1131739"/>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EB1ECC3-4D8E-456F-8FAB-1EEBE22B7E09}"/>
              </a:ext>
            </a:extLst>
          </p:cNvPr>
          <p:cNvCxnSpPr>
            <a:cxnSpLocks/>
            <a:stCxn id="3" idx="2"/>
            <a:endCxn id="5" idx="0"/>
          </p:cNvCxnSpPr>
          <p:nvPr/>
        </p:nvCxnSpPr>
        <p:spPr>
          <a:xfrm flipH="1">
            <a:off x="1311966" y="2953909"/>
            <a:ext cx="1700254" cy="1015782"/>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2697F6A-95E2-4BD0-8239-AF9A05AF6934}"/>
              </a:ext>
            </a:extLst>
          </p:cNvPr>
          <p:cNvCxnSpPr>
            <a:cxnSpLocks/>
          </p:cNvCxnSpPr>
          <p:nvPr/>
        </p:nvCxnSpPr>
        <p:spPr>
          <a:xfrm>
            <a:off x="8817997" y="2906868"/>
            <a:ext cx="2174681" cy="1034326"/>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59F369C-FA8F-4888-906E-C5516CBCDBBC}"/>
              </a:ext>
            </a:extLst>
          </p:cNvPr>
          <p:cNvCxnSpPr>
            <a:cxnSpLocks/>
            <a:stCxn id="3" idx="2"/>
            <a:endCxn id="6" idx="0"/>
          </p:cNvCxnSpPr>
          <p:nvPr/>
        </p:nvCxnSpPr>
        <p:spPr>
          <a:xfrm>
            <a:off x="3012220" y="2953909"/>
            <a:ext cx="1302689" cy="1062165"/>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70B9C4C-AB47-4BCA-A144-01A99E3D7970}"/>
              </a:ext>
            </a:extLst>
          </p:cNvPr>
          <p:cNvCxnSpPr>
            <a:cxnSpLocks/>
            <a:stCxn id="4" idx="2"/>
            <a:endCxn id="9" idx="0"/>
          </p:cNvCxnSpPr>
          <p:nvPr/>
        </p:nvCxnSpPr>
        <p:spPr>
          <a:xfrm>
            <a:off x="8817997" y="2912831"/>
            <a:ext cx="903800" cy="1071439"/>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C90BC69-B5D1-4CED-9AC0-846A3C68F444}"/>
              </a:ext>
            </a:extLst>
          </p:cNvPr>
          <p:cNvCxnSpPr>
            <a:cxnSpLocks/>
            <a:stCxn id="4" idx="2"/>
            <a:endCxn id="8" idx="0"/>
          </p:cNvCxnSpPr>
          <p:nvPr/>
        </p:nvCxnSpPr>
        <p:spPr>
          <a:xfrm flipH="1">
            <a:off x="8034796" y="2912831"/>
            <a:ext cx="783201" cy="1103243"/>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0832658-24C4-4BD4-8001-FD4119FFCC61}"/>
              </a:ext>
            </a:extLst>
          </p:cNvPr>
          <p:cNvCxnSpPr>
            <a:cxnSpLocks/>
            <a:stCxn id="4" idx="2"/>
            <a:endCxn id="7" idx="0"/>
          </p:cNvCxnSpPr>
          <p:nvPr/>
        </p:nvCxnSpPr>
        <p:spPr>
          <a:xfrm flipH="1">
            <a:off x="6347794" y="2912831"/>
            <a:ext cx="2470203" cy="1087342"/>
          </a:xfrm>
          <a:prstGeom prst="straightConnector1">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897B4095-D0A9-4BB2-AFED-17FBE12042B6}"/>
              </a:ext>
            </a:extLst>
          </p:cNvPr>
          <p:cNvSpPr txBox="1"/>
          <p:nvPr/>
        </p:nvSpPr>
        <p:spPr>
          <a:xfrm>
            <a:off x="365760" y="389614"/>
            <a:ext cx="3681454" cy="400110"/>
          </a:xfrm>
          <a:prstGeom prst="rect">
            <a:avLst/>
          </a:prstGeom>
          <a:noFill/>
        </p:spPr>
        <p:txBody>
          <a:bodyPr wrap="square" rtlCol="0">
            <a:spAutoFit/>
          </a:bodyPr>
          <a:lstStyle/>
          <a:p>
            <a:r>
              <a:rPr lang="en-US" sz="2000" dirty="0">
                <a:solidFill>
                  <a:srgbClr val="FF0000"/>
                </a:solidFill>
              </a:rPr>
              <a:t>Classification of security attacks</a:t>
            </a:r>
            <a:endParaRPr lang="en-IN" sz="2000" dirty="0">
              <a:solidFill>
                <a:srgbClr val="FF0000"/>
              </a:solidFill>
            </a:endParaRPr>
          </a:p>
        </p:txBody>
      </p:sp>
      <p:pic>
        <p:nvPicPr>
          <p:cNvPr id="13" name="Audio 12">
            <a:hlinkClick r:id="" action="ppaction://media"/>
            <a:extLst>
              <a:ext uri="{FF2B5EF4-FFF2-40B4-BE49-F238E27FC236}">
                <a16:creationId xmlns:a16="http://schemas.microsoft.com/office/drawing/2014/main" id="{FB9C334C-88D5-4E4C-A7AD-024DDBE7955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2111684439"/>
      </p:ext>
    </p:extLst>
  </p:cSld>
  <p:clrMapOvr>
    <a:masterClrMapping/>
  </p:clrMapOvr>
  <mc:AlternateContent xmlns:mc="http://schemas.openxmlformats.org/markup-compatibility/2006">
    <mc:Choice xmlns:p14="http://schemas.microsoft.com/office/powerpoint/2010/main" Requires="p14">
      <p:transition spd="slow" p14:dur="2000" advTm="39248"/>
    </mc:Choice>
    <mc:Fallback>
      <p:transition spd="slow" advTm="39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8"/>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35"/>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9"/>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9" fill="hold" display="0">
                  <p:stCondLst>
                    <p:cond delay="indefinite"/>
                  </p:stCondLst>
                  <p:endCondLst>
                    <p:cond evt="onStopAudio" delay="0">
                      <p:tgtEl>
                        <p:sldTgt/>
                      </p:tgtEl>
                    </p:cond>
                  </p:endCondLst>
                </p:cTn>
                <p:tgtEl>
                  <p:spTgt spid="13"/>
                </p:tgtEl>
              </p:cMediaNode>
            </p:audio>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4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F9442F-B6DD-498B-B389-BC9C933CF5E3}"/>
              </a:ext>
            </a:extLst>
          </p:cNvPr>
          <p:cNvSpPr txBox="1"/>
          <p:nvPr/>
        </p:nvSpPr>
        <p:spPr>
          <a:xfrm>
            <a:off x="683812" y="652007"/>
            <a:ext cx="5287618" cy="707886"/>
          </a:xfrm>
          <a:prstGeom prst="rect">
            <a:avLst/>
          </a:prstGeom>
          <a:noFill/>
        </p:spPr>
        <p:txBody>
          <a:bodyPr wrap="square" rtlCol="0">
            <a:spAutoFit/>
          </a:bodyPr>
          <a:lstStyle/>
          <a:p>
            <a:r>
              <a:rPr lang="en-US" sz="4000" dirty="0">
                <a:solidFill>
                  <a:srgbClr val="FF0000"/>
                </a:solidFill>
              </a:rPr>
              <a:t>PASSIVE ATTACKS:-</a:t>
            </a:r>
            <a:endParaRPr lang="en-IN" sz="4000" dirty="0">
              <a:solidFill>
                <a:srgbClr val="FF0000"/>
              </a:solidFill>
            </a:endParaRPr>
          </a:p>
        </p:txBody>
      </p:sp>
      <p:sp>
        <p:nvSpPr>
          <p:cNvPr id="3" name="TextBox 2">
            <a:extLst>
              <a:ext uri="{FF2B5EF4-FFF2-40B4-BE49-F238E27FC236}">
                <a16:creationId xmlns:a16="http://schemas.microsoft.com/office/drawing/2014/main" id="{32B7B727-B6B4-4867-9865-3E16919A2EA6}"/>
              </a:ext>
            </a:extLst>
          </p:cNvPr>
          <p:cNvSpPr txBox="1"/>
          <p:nvPr/>
        </p:nvSpPr>
        <p:spPr>
          <a:xfrm>
            <a:off x="1232452" y="1478943"/>
            <a:ext cx="9509760" cy="3862596"/>
          </a:xfrm>
          <a:prstGeom prst="rect">
            <a:avLst/>
          </a:prstGeom>
          <a:noFill/>
        </p:spPr>
        <p:txBody>
          <a:bodyPr wrap="square" rtlCol="0">
            <a:spAutoFit/>
          </a:bodyPr>
          <a:lstStyle/>
          <a:p>
            <a:pPr marL="342900" indent="-342900">
              <a:buFont typeface="Wingdings" panose="05000000000000000000" pitchFamily="2" charset="2"/>
              <a:buChar char="Ø"/>
            </a:pPr>
            <a:r>
              <a:rPr lang="en-US" sz="2500" b="0" i="0" dirty="0">
                <a:solidFill>
                  <a:srgbClr val="525252"/>
                </a:solidFill>
                <a:effectLst/>
                <a:latin typeface="helvetica neue"/>
              </a:rPr>
              <a:t>passive attacks, hackers / unauthorized person monitor and scan systems for vulnerabilities or entry points that allow them to intercept information without changing any of it.</a:t>
            </a:r>
          </a:p>
          <a:p>
            <a:pPr marL="342900" indent="-342900">
              <a:buFont typeface="Wingdings" panose="05000000000000000000" pitchFamily="2" charset="2"/>
              <a:buChar char="Ø"/>
            </a:pPr>
            <a:r>
              <a:rPr lang="en-US" sz="2500" dirty="0">
                <a:solidFill>
                  <a:srgbClr val="525252"/>
                </a:solidFill>
                <a:latin typeface="helvetica neue"/>
              </a:rPr>
              <a:t>Difficult to detect</a:t>
            </a:r>
          </a:p>
          <a:p>
            <a:pPr marL="342900" indent="-342900">
              <a:buFont typeface="Wingdings" panose="05000000000000000000" pitchFamily="2" charset="2"/>
              <a:buChar char="Ø"/>
            </a:pPr>
            <a:r>
              <a:rPr lang="en-US" sz="2500" b="0" i="0" dirty="0">
                <a:solidFill>
                  <a:srgbClr val="525252"/>
                </a:solidFill>
                <a:effectLst/>
                <a:latin typeface="helvetica neue"/>
              </a:rPr>
              <a:t>No change in data</a:t>
            </a:r>
          </a:p>
          <a:p>
            <a:pPr marL="342900" indent="-342900">
              <a:buFont typeface="Wingdings" panose="05000000000000000000" pitchFamily="2" charset="2"/>
              <a:buChar char="Ø"/>
            </a:pPr>
            <a:r>
              <a:rPr lang="en-US" sz="2500" dirty="0">
                <a:solidFill>
                  <a:srgbClr val="525252"/>
                </a:solidFill>
                <a:latin typeface="helvetica neue"/>
              </a:rPr>
              <a:t>Focus on prevention</a:t>
            </a:r>
          </a:p>
          <a:p>
            <a:pPr marL="342900" indent="-342900">
              <a:buFont typeface="Wingdings" panose="05000000000000000000" pitchFamily="2" charset="2"/>
              <a:buChar char="Ø"/>
            </a:pPr>
            <a:r>
              <a:rPr lang="en-US" sz="2500" b="0" i="0" dirty="0">
                <a:solidFill>
                  <a:srgbClr val="525252"/>
                </a:solidFill>
                <a:effectLst/>
                <a:latin typeface="helvetica neue"/>
              </a:rPr>
              <a:t>They are c</a:t>
            </a:r>
            <a:r>
              <a:rPr lang="en-US" sz="2500" dirty="0">
                <a:solidFill>
                  <a:srgbClr val="525252"/>
                </a:solidFill>
                <a:latin typeface="helvetica neue"/>
              </a:rPr>
              <a:t>lassified in two types</a:t>
            </a:r>
          </a:p>
          <a:p>
            <a:r>
              <a:rPr lang="en-US" sz="2500" b="0" i="0" dirty="0">
                <a:solidFill>
                  <a:srgbClr val="525252"/>
                </a:solidFill>
                <a:effectLst/>
                <a:latin typeface="helvetica neue"/>
              </a:rPr>
              <a:t>	 </a:t>
            </a:r>
            <a:r>
              <a:rPr lang="en-US" sz="2500" dirty="0">
                <a:solidFill>
                  <a:srgbClr val="525252"/>
                </a:solidFill>
                <a:latin typeface="helvetica neue"/>
              </a:rPr>
              <a:t>1) Eaves dropping / Release of message contents</a:t>
            </a:r>
          </a:p>
          <a:p>
            <a:r>
              <a:rPr lang="en-US" sz="2500" b="0" i="0" dirty="0">
                <a:solidFill>
                  <a:srgbClr val="525252"/>
                </a:solidFill>
                <a:effectLst/>
                <a:latin typeface="helvetica neue"/>
              </a:rPr>
              <a:t>	</a:t>
            </a:r>
            <a:r>
              <a:rPr lang="en-US" sz="2500" dirty="0">
                <a:solidFill>
                  <a:srgbClr val="525252"/>
                </a:solidFill>
                <a:latin typeface="helvetica neue"/>
              </a:rPr>
              <a:t> </a:t>
            </a:r>
            <a:r>
              <a:rPr lang="en-US" sz="2500" b="0" i="0" dirty="0">
                <a:solidFill>
                  <a:srgbClr val="525252"/>
                </a:solidFill>
                <a:effectLst/>
                <a:latin typeface="helvetica neue"/>
              </a:rPr>
              <a:t>2) Traffic analysis</a:t>
            </a:r>
          </a:p>
          <a:p>
            <a:endParaRPr lang="en-IN" sz="2000" dirty="0"/>
          </a:p>
        </p:txBody>
      </p:sp>
      <p:pic>
        <p:nvPicPr>
          <p:cNvPr id="6" name="Audio 5">
            <a:hlinkClick r:id="" action="ppaction://media"/>
            <a:extLst>
              <a:ext uri="{FF2B5EF4-FFF2-40B4-BE49-F238E27FC236}">
                <a16:creationId xmlns:a16="http://schemas.microsoft.com/office/drawing/2014/main" id="{B1BB5595-1FA1-440B-8DF0-9A78FB87E6FA}"/>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3051530244"/>
      </p:ext>
    </p:extLst>
  </p:cSld>
  <p:clrMapOvr>
    <a:masterClrMapping/>
  </p:clrMapOvr>
  <mc:AlternateContent xmlns:mc="http://schemas.openxmlformats.org/markup-compatibility/2006">
    <mc:Choice xmlns:p14="http://schemas.microsoft.com/office/powerpoint/2010/main" Requires="p14">
      <p:transition spd="slow" p14:dur="2000" advTm="79002"/>
    </mc:Choice>
    <mc:Fallback>
      <p:transition spd="slow" advTm="79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89C9B7-AF62-492C-AFD2-425374313720}"/>
              </a:ext>
            </a:extLst>
          </p:cNvPr>
          <p:cNvSpPr txBox="1"/>
          <p:nvPr/>
        </p:nvSpPr>
        <p:spPr>
          <a:xfrm>
            <a:off x="652007" y="429370"/>
            <a:ext cx="7959256" cy="644056"/>
          </a:xfrm>
          <a:prstGeom prst="rect">
            <a:avLst/>
          </a:prstGeom>
          <a:noFill/>
        </p:spPr>
        <p:txBody>
          <a:bodyPr wrap="square" rtlCol="0">
            <a:spAutoFit/>
          </a:bodyPr>
          <a:lstStyle/>
          <a:p>
            <a:r>
              <a:rPr lang="en-US" sz="1800" dirty="0">
                <a:solidFill>
                  <a:srgbClr val="FF0000"/>
                </a:solidFill>
              </a:rPr>
              <a:t>1) RELEASE OF MESSAGE CONTENT (OR) EAVES DROPPING</a:t>
            </a:r>
            <a:endParaRPr lang="en-IN" sz="1800" dirty="0">
              <a:solidFill>
                <a:srgbClr val="FF0000"/>
              </a:solidFill>
            </a:endParaRPr>
          </a:p>
          <a:p>
            <a:endParaRPr lang="en-IN" dirty="0"/>
          </a:p>
        </p:txBody>
      </p:sp>
      <p:sp>
        <p:nvSpPr>
          <p:cNvPr id="3" name="TextBox 2">
            <a:extLst>
              <a:ext uri="{FF2B5EF4-FFF2-40B4-BE49-F238E27FC236}">
                <a16:creationId xmlns:a16="http://schemas.microsoft.com/office/drawing/2014/main" id="{9BCE9A28-F1C5-4521-B464-D3A248DFFC6F}"/>
              </a:ext>
            </a:extLst>
          </p:cNvPr>
          <p:cNvSpPr txBox="1"/>
          <p:nvPr/>
        </p:nvSpPr>
        <p:spPr>
          <a:xfrm>
            <a:off x="1089329" y="1335819"/>
            <a:ext cx="7959256" cy="3139321"/>
          </a:xfrm>
          <a:prstGeom prst="rect">
            <a:avLst/>
          </a:prstGeom>
          <a:noFill/>
        </p:spPr>
        <p:txBody>
          <a:bodyPr wrap="square" rtlCol="0">
            <a:spAutoFit/>
          </a:bodyPr>
          <a:lstStyle/>
          <a:p>
            <a:r>
              <a:rPr lang="en-US" sz="3000" dirty="0"/>
              <a:t>When the data is sent from  sender to the receiver then the unauthorized person will view the data without doing any modification or changes to the data before data reach to receiver .This type of attack is known as release of message content also known as eaves dropping </a:t>
            </a:r>
            <a:endParaRPr lang="en-IN" sz="3000" dirty="0"/>
          </a:p>
          <a:p>
            <a:endParaRPr lang="en-IN" dirty="0"/>
          </a:p>
        </p:txBody>
      </p:sp>
      <p:pic>
        <p:nvPicPr>
          <p:cNvPr id="5" name="Audio 4">
            <a:hlinkClick r:id="" action="ppaction://media"/>
            <a:extLst>
              <a:ext uri="{FF2B5EF4-FFF2-40B4-BE49-F238E27FC236}">
                <a16:creationId xmlns:a16="http://schemas.microsoft.com/office/drawing/2014/main" id="{E870EFEB-9611-4DCD-9355-1C48FCCCBDE8}"/>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4168564044"/>
      </p:ext>
    </p:extLst>
  </p:cSld>
  <p:clrMapOvr>
    <a:masterClrMapping/>
  </p:clrMapOvr>
  <mc:AlternateContent xmlns:mc="http://schemas.openxmlformats.org/markup-compatibility/2006">
    <mc:Choice xmlns:p14="http://schemas.microsoft.com/office/powerpoint/2010/main" Requires="p14">
      <p:transition spd="slow" p14:dur="2000" advTm="51325"/>
    </mc:Choice>
    <mc:Fallback>
      <p:transition spd="slow" advTm="51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iterate type="wd">
                                    <p:tmAbs val="500"/>
                                  </p:iterate>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69F88C0-2621-45B7-A392-EAAC094D8084}"/>
              </a:ext>
            </a:extLst>
          </p:cNvPr>
          <p:cNvSpPr txBox="1"/>
          <p:nvPr/>
        </p:nvSpPr>
        <p:spPr>
          <a:xfrm>
            <a:off x="754262" y="604369"/>
            <a:ext cx="1987826" cy="477054"/>
          </a:xfrm>
          <a:prstGeom prst="rect">
            <a:avLst/>
          </a:prstGeom>
          <a:noFill/>
        </p:spPr>
        <p:txBody>
          <a:bodyPr wrap="square" rtlCol="0">
            <a:spAutoFit/>
          </a:bodyPr>
          <a:lstStyle/>
          <a:p>
            <a:r>
              <a:rPr lang="en-US" sz="2500" dirty="0">
                <a:solidFill>
                  <a:srgbClr val="FF0000"/>
                </a:solidFill>
              </a:rPr>
              <a:t>For Example:-</a:t>
            </a:r>
            <a:endParaRPr lang="en-IN" sz="2500" dirty="0">
              <a:solidFill>
                <a:srgbClr val="FF0000"/>
              </a:solidFill>
            </a:endParaRPr>
          </a:p>
        </p:txBody>
      </p:sp>
      <p:pic>
        <p:nvPicPr>
          <p:cNvPr id="6" name="Picture 5">
            <a:extLst>
              <a:ext uri="{FF2B5EF4-FFF2-40B4-BE49-F238E27FC236}">
                <a16:creationId xmlns:a16="http://schemas.microsoft.com/office/drawing/2014/main" id="{AB7B8937-C78C-4837-8A72-9DBA524610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6332" y="5057102"/>
            <a:ext cx="1747562" cy="1196529"/>
          </a:xfrm>
          <a:prstGeom prst="rect">
            <a:avLst/>
          </a:prstGeom>
        </p:spPr>
      </p:pic>
      <p:pic>
        <p:nvPicPr>
          <p:cNvPr id="8" name="Picture 7">
            <a:extLst>
              <a:ext uri="{FF2B5EF4-FFF2-40B4-BE49-F238E27FC236}">
                <a16:creationId xmlns:a16="http://schemas.microsoft.com/office/drawing/2014/main" id="{37705B33-DA2F-477E-9E4D-8B6FB6D30E3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79614" y="4883605"/>
            <a:ext cx="2078182" cy="1495661"/>
          </a:xfrm>
          <a:prstGeom prst="rect">
            <a:avLst/>
          </a:prstGeom>
        </p:spPr>
      </p:pic>
      <p:pic>
        <p:nvPicPr>
          <p:cNvPr id="10" name="Picture 9">
            <a:extLst>
              <a:ext uri="{FF2B5EF4-FFF2-40B4-BE49-F238E27FC236}">
                <a16:creationId xmlns:a16="http://schemas.microsoft.com/office/drawing/2014/main" id="{09A63FB1-21C8-4CEC-89D7-1BCE03D60AC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65875" y="4685595"/>
            <a:ext cx="2952750" cy="1704975"/>
          </a:xfrm>
          <a:prstGeom prst="rect">
            <a:avLst/>
          </a:prstGeom>
        </p:spPr>
      </p:pic>
      <p:pic>
        <p:nvPicPr>
          <p:cNvPr id="12" name="Picture 11">
            <a:extLst>
              <a:ext uri="{FF2B5EF4-FFF2-40B4-BE49-F238E27FC236}">
                <a16:creationId xmlns:a16="http://schemas.microsoft.com/office/drawing/2014/main" id="{8389DD6C-1BA5-43BC-833A-74CB3D73768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9466" y="5276770"/>
            <a:ext cx="696832" cy="522624"/>
          </a:xfrm>
          <a:prstGeom prst="rect">
            <a:avLst/>
          </a:prstGeom>
        </p:spPr>
      </p:pic>
      <p:pic>
        <p:nvPicPr>
          <p:cNvPr id="13" name="Picture 12">
            <a:extLst>
              <a:ext uri="{FF2B5EF4-FFF2-40B4-BE49-F238E27FC236}">
                <a16:creationId xmlns:a16="http://schemas.microsoft.com/office/drawing/2014/main" id="{24841C45-6534-4852-A5E7-02C30E8FF84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92407" y="5276770"/>
            <a:ext cx="696832" cy="522624"/>
          </a:xfrm>
          <a:prstGeom prst="rect">
            <a:avLst/>
          </a:prstGeom>
        </p:spPr>
      </p:pic>
      <p:sp>
        <p:nvSpPr>
          <p:cNvPr id="14" name="TextBox 13">
            <a:extLst>
              <a:ext uri="{FF2B5EF4-FFF2-40B4-BE49-F238E27FC236}">
                <a16:creationId xmlns:a16="http://schemas.microsoft.com/office/drawing/2014/main" id="{2ECD3A3D-C189-4487-80F5-2ABE728E9951}"/>
              </a:ext>
            </a:extLst>
          </p:cNvPr>
          <p:cNvSpPr txBox="1"/>
          <p:nvPr/>
        </p:nvSpPr>
        <p:spPr>
          <a:xfrm>
            <a:off x="3239466" y="5033176"/>
            <a:ext cx="1026409" cy="323165"/>
          </a:xfrm>
          <a:prstGeom prst="rect">
            <a:avLst/>
          </a:prstGeom>
          <a:noFill/>
        </p:spPr>
        <p:txBody>
          <a:bodyPr wrap="square" rtlCol="0">
            <a:spAutoFit/>
          </a:bodyPr>
          <a:lstStyle/>
          <a:p>
            <a:r>
              <a:rPr lang="en-US" sz="1500" dirty="0"/>
              <a:t>Sent mail</a:t>
            </a:r>
            <a:endParaRPr lang="en-IN" sz="1500" dirty="0"/>
          </a:p>
        </p:txBody>
      </p:sp>
      <p:sp>
        <p:nvSpPr>
          <p:cNvPr id="15" name="TextBox 14">
            <a:extLst>
              <a:ext uri="{FF2B5EF4-FFF2-40B4-BE49-F238E27FC236}">
                <a16:creationId xmlns:a16="http://schemas.microsoft.com/office/drawing/2014/main" id="{3C576C93-2F03-4AF9-B837-3CE322F95A11}"/>
              </a:ext>
            </a:extLst>
          </p:cNvPr>
          <p:cNvSpPr txBox="1"/>
          <p:nvPr/>
        </p:nvSpPr>
        <p:spPr>
          <a:xfrm>
            <a:off x="7323151" y="4931466"/>
            <a:ext cx="1343771" cy="323165"/>
          </a:xfrm>
          <a:prstGeom prst="rect">
            <a:avLst/>
          </a:prstGeom>
          <a:noFill/>
        </p:spPr>
        <p:txBody>
          <a:bodyPr wrap="square" rtlCol="0">
            <a:spAutoFit/>
          </a:bodyPr>
          <a:lstStyle/>
          <a:p>
            <a:r>
              <a:rPr lang="en-US" sz="1500" dirty="0"/>
              <a:t>Receive mail</a:t>
            </a:r>
            <a:endParaRPr lang="en-IN" sz="1500" dirty="0"/>
          </a:p>
        </p:txBody>
      </p:sp>
      <p:pic>
        <p:nvPicPr>
          <p:cNvPr id="17" name="Picture 16">
            <a:extLst>
              <a:ext uri="{FF2B5EF4-FFF2-40B4-BE49-F238E27FC236}">
                <a16:creationId xmlns:a16="http://schemas.microsoft.com/office/drawing/2014/main" id="{8440050D-1A17-4740-BCED-230FF12DBD5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830618" y="1612983"/>
            <a:ext cx="1678264" cy="1118843"/>
          </a:xfrm>
          <a:prstGeom prst="rect">
            <a:avLst/>
          </a:prstGeom>
        </p:spPr>
      </p:pic>
      <p:cxnSp>
        <p:nvCxnSpPr>
          <p:cNvPr id="25" name="Connector: Curved 24">
            <a:extLst>
              <a:ext uri="{FF2B5EF4-FFF2-40B4-BE49-F238E27FC236}">
                <a16:creationId xmlns:a16="http://schemas.microsoft.com/office/drawing/2014/main" id="{3773DE82-3E79-4032-B672-BDA761D02983}"/>
              </a:ext>
            </a:extLst>
          </p:cNvPr>
          <p:cNvCxnSpPr>
            <a:cxnSpLocks/>
            <a:stCxn id="12" idx="3"/>
          </p:cNvCxnSpPr>
          <p:nvPr/>
        </p:nvCxnSpPr>
        <p:spPr>
          <a:xfrm flipV="1">
            <a:off x="3936298" y="5356342"/>
            <a:ext cx="3704905" cy="181740"/>
          </a:xfrm>
          <a:prstGeom prst="curved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8" name="Connector: Curved 27">
            <a:extLst>
              <a:ext uri="{FF2B5EF4-FFF2-40B4-BE49-F238E27FC236}">
                <a16:creationId xmlns:a16="http://schemas.microsoft.com/office/drawing/2014/main" id="{5F2EA354-7C1A-40E3-9183-25D0F1173C33}"/>
              </a:ext>
            </a:extLst>
          </p:cNvPr>
          <p:cNvCxnSpPr>
            <a:cxnSpLocks/>
            <a:stCxn id="12" idx="3"/>
          </p:cNvCxnSpPr>
          <p:nvPr/>
        </p:nvCxnSpPr>
        <p:spPr>
          <a:xfrm flipV="1">
            <a:off x="3936298" y="2731828"/>
            <a:ext cx="1638279" cy="2806254"/>
          </a:xfrm>
          <a:prstGeom prst="curvedConnector2">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BC09365-87C7-4E15-AC46-6E42E670CF75}"/>
              </a:ext>
            </a:extLst>
          </p:cNvPr>
          <p:cNvSpPr txBox="1"/>
          <p:nvPr/>
        </p:nvSpPr>
        <p:spPr>
          <a:xfrm>
            <a:off x="3022398" y="3439406"/>
            <a:ext cx="2028290" cy="538609"/>
          </a:xfrm>
          <a:prstGeom prst="rect">
            <a:avLst/>
          </a:prstGeom>
          <a:noFill/>
        </p:spPr>
        <p:txBody>
          <a:bodyPr wrap="square" rtlCol="0">
            <a:spAutoFit/>
          </a:bodyPr>
          <a:lstStyle/>
          <a:p>
            <a:r>
              <a:rPr lang="en-US" sz="1100" dirty="0"/>
              <a:t>VIEWS</a:t>
            </a:r>
            <a:r>
              <a:rPr lang="en-US" dirty="0"/>
              <a:t> </a:t>
            </a:r>
            <a:r>
              <a:rPr lang="en-US" sz="1100" dirty="0"/>
              <a:t>THE DATA WITHOUT DOING ANY MODIFICATION</a:t>
            </a:r>
            <a:endParaRPr lang="en-IN" sz="1100" dirty="0"/>
          </a:p>
        </p:txBody>
      </p:sp>
      <p:sp>
        <p:nvSpPr>
          <p:cNvPr id="33" name="TextBox 32">
            <a:extLst>
              <a:ext uri="{FF2B5EF4-FFF2-40B4-BE49-F238E27FC236}">
                <a16:creationId xmlns:a16="http://schemas.microsoft.com/office/drawing/2014/main" id="{87BEEE8C-1893-48BF-BB15-1EF39809494B}"/>
              </a:ext>
            </a:extLst>
          </p:cNvPr>
          <p:cNvSpPr txBox="1"/>
          <p:nvPr/>
        </p:nvSpPr>
        <p:spPr>
          <a:xfrm>
            <a:off x="1304013" y="6379266"/>
            <a:ext cx="1065475" cy="369332"/>
          </a:xfrm>
          <a:prstGeom prst="rect">
            <a:avLst/>
          </a:prstGeom>
          <a:noFill/>
        </p:spPr>
        <p:txBody>
          <a:bodyPr wrap="square" rtlCol="0">
            <a:spAutoFit/>
          </a:bodyPr>
          <a:lstStyle/>
          <a:p>
            <a:r>
              <a:rPr lang="en-US" dirty="0"/>
              <a:t>person1</a:t>
            </a:r>
            <a:endParaRPr lang="en-IN" dirty="0"/>
          </a:p>
        </p:txBody>
      </p:sp>
      <p:sp>
        <p:nvSpPr>
          <p:cNvPr id="36" name="TextBox 35">
            <a:extLst>
              <a:ext uri="{FF2B5EF4-FFF2-40B4-BE49-F238E27FC236}">
                <a16:creationId xmlns:a16="http://schemas.microsoft.com/office/drawing/2014/main" id="{09662F1C-6C5A-4F3F-B3E9-4270F8EBC62F}"/>
              </a:ext>
            </a:extLst>
          </p:cNvPr>
          <p:cNvSpPr txBox="1"/>
          <p:nvPr/>
        </p:nvSpPr>
        <p:spPr>
          <a:xfrm>
            <a:off x="8929313" y="6379266"/>
            <a:ext cx="1343772" cy="646331"/>
          </a:xfrm>
          <a:prstGeom prst="rect">
            <a:avLst/>
          </a:prstGeom>
          <a:noFill/>
        </p:spPr>
        <p:txBody>
          <a:bodyPr wrap="square">
            <a:spAutoFit/>
          </a:bodyPr>
          <a:lstStyle/>
          <a:p>
            <a:r>
              <a:rPr lang="en-US" dirty="0"/>
              <a:t>Person2</a:t>
            </a:r>
          </a:p>
          <a:p>
            <a:endParaRPr lang="en-IN" dirty="0"/>
          </a:p>
        </p:txBody>
      </p:sp>
      <p:pic>
        <p:nvPicPr>
          <p:cNvPr id="11" name="Audio 10">
            <a:hlinkClick r:id="" action="ppaction://media"/>
            <a:extLst>
              <a:ext uri="{FF2B5EF4-FFF2-40B4-BE49-F238E27FC236}">
                <a16:creationId xmlns:a16="http://schemas.microsoft.com/office/drawing/2014/main" id="{EB064584-0579-49E1-A67F-19AE6F9CDF29}"/>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683766242"/>
      </p:ext>
    </p:extLst>
  </p:cSld>
  <p:clrMapOvr>
    <a:masterClrMapping/>
  </p:clrMapOvr>
  <mc:AlternateContent xmlns:mc="http://schemas.openxmlformats.org/markup-compatibility/2006">
    <mc:Choice xmlns:p14="http://schemas.microsoft.com/office/powerpoint/2010/main" Requires="p14">
      <p:transition spd="slow" p14:dur="2000" advTm="43742"/>
    </mc:Choice>
    <mc:Fallback>
      <p:transition spd="slow" advTm="437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9" fill="hold" display="0">
                  <p:stCondLst>
                    <p:cond delay="indefinite"/>
                  </p:stCondLst>
                  <p:endCondLst>
                    <p:cond evt="onStopAudio" delay="0">
                      <p:tgtEl>
                        <p:sldTgt/>
                      </p:tgtEl>
                    </p:cond>
                  </p:endCondLst>
                </p:cTn>
                <p:tgtEl>
                  <p:spTgt spid="11"/>
                </p:tgtEl>
              </p:cMediaNode>
            </p:audio>
          </p:childTnLst>
        </p:cTn>
      </p:par>
    </p:tnLst>
    <p:bldLst>
      <p:bldP spid="14" grpId="0"/>
      <p:bldP spid="15" grpId="0"/>
      <p:bldP spid="32" grpId="0"/>
      <p:bldP spid="33" grpId="0"/>
      <p:bldP spid="3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668EE4-F8D7-4DF7-9AE5-6A481DCC1DE6}"/>
              </a:ext>
            </a:extLst>
          </p:cNvPr>
          <p:cNvSpPr txBox="1"/>
          <p:nvPr/>
        </p:nvSpPr>
        <p:spPr>
          <a:xfrm>
            <a:off x="762778" y="603770"/>
            <a:ext cx="6097554" cy="523220"/>
          </a:xfrm>
          <a:prstGeom prst="rect">
            <a:avLst/>
          </a:prstGeom>
          <a:noFill/>
        </p:spPr>
        <p:txBody>
          <a:bodyPr wrap="square">
            <a:spAutoFit/>
          </a:bodyPr>
          <a:lstStyle/>
          <a:p>
            <a:r>
              <a:rPr lang="en-US" sz="2800" dirty="0">
                <a:solidFill>
                  <a:srgbClr val="FF0000"/>
                </a:solidFill>
              </a:rPr>
              <a:t>2) Traffic Analysis:-</a:t>
            </a:r>
            <a:endParaRPr lang="en-IN" sz="2800" dirty="0">
              <a:solidFill>
                <a:srgbClr val="FF0000"/>
              </a:solidFill>
            </a:endParaRPr>
          </a:p>
        </p:txBody>
      </p:sp>
      <p:sp>
        <p:nvSpPr>
          <p:cNvPr id="5" name="TextBox 4">
            <a:extLst>
              <a:ext uri="{FF2B5EF4-FFF2-40B4-BE49-F238E27FC236}">
                <a16:creationId xmlns:a16="http://schemas.microsoft.com/office/drawing/2014/main" id="{F994B9D8-8893-4A47-86AC-0D7840F95173}"/>
              </a:ext>
            </a:extLst>
          </p:cNvPr>
          <p:cNvSpPr txBox="1"/>
          <p:nvPr/>
        </p:nvSpPr>
        <p:spPr>
          <a:xfrm>
            <a:off x="1399592" y="1671753"/>
            <a:ext cx="8546841" cy="2862322"/>
          </a:xfrm>
          <a:prstGeom prst="rect">
            <a:avLst/>
          </a:prstGeom>
          <a:noFill/>
        </p:spPr>
        <p:txBody>
          <a:bodyPr wrap="square">
            <a:spAutoFit/>
          </a:bodyPr>
          <a:lstStyle/>
          <a:p>
            <a:r>
              <a:rPr lang="en-US" sz="3000" dirty="0"/>
              <a:t>When the sender sending the information throughout the internet  to the receiver then the hacker  (or) unauthorized person will view data by observing pattern of messages from sender to receiver and even here the unauthorized person will not do any modifications to it </a:t>
            </a:r>
            <a:endParaRPr lang="en-IN" sz="3000" dirty="0"/>
          </a:p>
        </p:txBody>
      </p:sp>
      <p:pic>
        <p:nvPicPr>
          <p:cNvPr id="7" name="Audio 6">
            <a:hlinkClick r:id="" action="ppaction://media"/>
            <a:extLst>
              <a:ext uri="{FF2B5EF4-FFF2-40B4-BE49-F238E27FC236}">
                <a16:creationId xmlns:a16="http://schemas.microsoft.com/office/drawing/2014/main" id="{C7A0BA4E-F0AE-49A5-BD26-03D00A90C63E}"/>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1091146296"/>
      </p:ext>
    </p:extLst>
  </p:cSld>
  <p:clrMapOvr>
    <a:masterClrMapping/>
  </p:clrMapOvr>
  <mc:AlternateContent xmlns:mc="http://schemas.openxmlformats.org/markup-compatibility/2006">
    <mc:Choice xmlns:p14="http://schemas.microsoft.com/office/powerpoint/2010/main" Requires="p14">
      <p:transition spd="slow" p14:dur="2000" advTm="69528"/>
    </mc:Choice>
    <mc:Fallback>
      <p:transition spd="slow" advTm="69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iterate type="wd">
                                    <p:tmAbs val="400"/>
                                  </p:iterate>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9A7AE39-17C8-4E75-977B-95C5594BE2A9}"/>
              </a:ext>
            </a:extLst>
          </p:cNvPr>
          <p:cNvSpPr txBox="1"/>
          <p:nvPr/>
        </p:nvSpPr>
        <p:spPr>
          <a:xfrm>
            <a:off x="607544" y="797239"/>
            <a:ext cx="3227338" cy="553998"/>
          </a:xfrm>
          <a:prstGeom prst="rect">
            <a:avLst/>
          </a:prstGeom>
          <a:noFill/>
        </p:spPr>
        <p:txBody>
          <a:bodyPr wrap="square" rtlCol="0">
            <a:spAutoFit/>
          </a:bodyPr>
          <a:lstStyle/>
          <a:p>
            <a:r>
              <a:rPr lang="en-US" sz="3000" dirty="0">
                <a:solidFill>
                  <a:srgbClr val="FF0000"/>
                </a:solidFill>
              </a:rPr>
              <a:t>For Example:-</a:t>
            </a:r>
            <a:endParaRPr lang="en-IN" sz="3000" dirty="0">
              <a:solidFill>
                <a:srgbClr val="FF0000"/>
              </a:solidFill>
            </a:endParaRPr>
          </a:p>
        </p:txBody>
      </p:sp>
      <p:pic>
        <p:nvPicPr>
          <p:cNvPr id="8" name="Picture 7">
            <a:extLst>
              <a:ext uri="{FF2B5EF4-FFF2-40B4-BE49-F238E27FC236}">
                <a16:creationId xmlns:a16="http://schemas.microsoft.com/office/drawing/2014/main" id="{B3131D55-D8FA-417D-A5A0-589E3036D65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7523" y="4788342"/>
            <a:ext cx="2114550" cy="1447800"/>
          </a:xfrm>
          <a:prstGeom prst="rect">
            <a:avLst/>
          </a:prstGeom>
        </p:spPr>
      </p:pic>
      <p:pic>
        <p:nvPicPr>
          <p:cNvPr id="10" name="Picture 9">
            <a:extLst>
              <a:ext uri="{FF2B5EF4-FFF2-40B4-BE49-F238E27FC236}">
                <a16:creationId xmlns:a16="http://schemas.microsoft.com/office/drawing/2014/main" id="{60737203-B2F1-4A7E-AA9B-C300CE6990B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54814" y="4808465"/>
            <a:ext cx="1889256" cy="1359692"/>
          </a:xfrm>
          <a:prstGeom prst="rect">
            <a:avLst/>
          </a:prstGeom>
        </p:spPr>
      </p:pic>
      <p:pic>
        <p:nvPicPr>
          <p:cNvPr id="12" name="Picture 11">
            <a:extLst>
              <a:ext uri="{FF2B5EF4-FFF2-40B4-BE49-F238E27FC236}">
                <a16:creationId xmlns:a16="http://schemas.microsoft.com/office/drawing/2014/main" id="{C5A40DCA-8EE3-41DF-AF2F-27296D0D7DC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44096" y="4847824"/>
            <a:ext cx="2218445" cy="1280973"/>
          </a:xfrm>
          <a:prstGeom prst="rect">
            <a:avLst/>
          </a:prstGeom>
        </p:spPr>
      </p:pic>
      <p:pic>
        <p:nvPicPr>
          <p:cNvPr id="16" name="Picture 15">
            <a:extLst>
              <a:ext uri="{FF2B5EF4-FFF2-40B4-BE49-F238E27FC236}">
                <a16:creationId xmlns:a16="http://schemas.microsoft.com/office/drawing/2014/main" id="{0B4B0A4E-4291-4D4C-858D-A0D730FF818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863170" y="1705912"/>
            <a:ext cx="2023305" cy="1351568"/>
          </a:xfrm>
          <a:prstGeom prst="rect">
            <a:avLst/>
          </a:prstGeom>
        </p:spPr>
      </p:pic>
      <p:pic>
        <p:nvPicPr>
          <p:cNvPr id="18" name="Picture 17">
            <a:extLst>
              <a:ext uri="{FF2B5EF4-FFF2-40B4-BE49-F238E27FC236}">
                <a16:creationId xmlns:a16="http://schemas.microsoft.com/office/drawing/2014/main" id="{151889AC-1540-4990-AD67-CCD9B616C44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550980" y="5212887"/>
            <a:ext cx="734459" cy="550845"/>
          </a:xfrm>
          <a:prstGeom prst="rect">
            <a:avLst/>
          </a:prstGeom>
        </p:spPr>
      </p:pic>
      <p:sp>
        <p:nvSpPr>
          <p:cNvPr id="19" name="TextBox 18">
            <a:extLst>
              <a:ext uri="{FF2B5EF4-FFF2-40B4-BE49-F238E27FC236}">
                <a16:creationId xmlns:a16="http://schemas.microsoft.com/office/drawing/2014/main" id="{9243EB14-2566-4B93-9498-2F0EF5D2084D}"/>
              </a:ext>
            </a:extLst>
          </p:cNvPr>
          <p:cNvSpPr txBox="1"/>
          <p:nvPr/>
        </p:nvSpPr>
        <p:spPr>
          <a:xfrm>
            <a:off x="3550980" y="4929809"/>
            <a:ext cx="893116" cy="276999"/>
          </a:xfrm>
          <a:prstGeom prst="rect">
            <a:avLst/>
          </a:prstGeom>
          <a:noFill/>
        </p:spPr>
        <p:txBody>
          <a:bodyPr wrap="square" rtlCol="0">
            <a:spAutoFit/>
          </a:bodyPr>
          <a:lstStyle/>
          <a:p>
            <a:r>
              <a:rPr lang="en-US" sz="1200" b="1" dirty="0"/>
              <a:t>Sent mail</a:t>
            </a:r>
            <a:endParaRPr lang="en-IN" sz="1200" b="1" dirty="0"/>
          </a:p>
        </p:txBody>
      </p:sp>
      <p:pic>
        <p:nvPicPr>
          <p:cNvPr id="20" name="Picture 19">
            <a:extLst>
              <a:ext uri="{FF2B5EF4-FFF2-40B4-BE49-F238E27FC236}">
                <a16:creationId xmlns:a16="http://schemas.microsoft.com/office/drawing/2014/main" id="{79C15E52-E98F-4859-A2A1-B13D29BBA3D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093702" y="5448590"/>
            <a:ext cx="734459" cy="550845"/>
          </a:xfrm>
          <a:prstGeom prst="rect">
            <a:avLst/>
          </a:prstGeom>
        </p:spPr>
      </p:pic>
      <p:sp>
        <p:nvSpPr>
          <p:cNvPr id="21" name="TextBox 20">
            <a:extLst>
              <a:ext uri="{FF2B5EF4-FFF2-40B4-BE49-F238E27FC236}">
                <a16:creationId xmlns:a16="http://schemas.microsoft.com/office/drawing/2014/main" id="{20788DFA-15DF-4D37-A205-25C59DDF26E2}"/>
              </a:ext>
            </a:extLst>
          </p:cNvPr>
          <p:cNvSpPr txBox="1"/>
          <p:nvPr/>
        </p:nvSpPr>
        <p:spPr>
          <a:xfrm>
            <a:off x="7036458" y="4929808"/>
            <a:ext cx="1038397" cy="276999"/>
          </a:xfrm>
          <a:prstGeom prst="rect">
            <a:avLst/>
          </a:prstGeom>
          <a:noFill/>
        </p:spPr>
        <p:txBody>
          <a:bodyPr wrap="square" rtlCol="0">
            <a:spAutoFit/>
          </a:bodyPr>
          <a:lstStyle/>
          <a:p>
            <a:r>
              <a:rPr lang="en-US" sz="1200" b="1" dirty="0"/>
              <a:t>Receives mail</a:t>
            </a:r>
            <a:endParaRPr lang="en-IN" sz="1200" b="1" dirty="0"/>
          </a:p>
        </p:txBody>
      </p:sp>
      <p:cxnSp>
        <p:nvCxnSpPr>
          <p:cNvPr id="25" name="Connector: Curved 24">
            <a:extLst>
              <a:ext uri="{FF2B5EF4-FFF2-40B4-BE49-F238E27FC236}">
                <a16:creationId xmlns:a16="http://schemas.microsoft.com/office/drawing/2014/main" id="{DD1965B9-6EC9-465A-983E-F1E3FF435FC4}"/>
              </a:ext>
            </a:extLst>
          </p:cNvPr>
          <p:cNvCxnSpPr>
            <a:cxnSpLocks/>
            <a:stCxn id="18" idx="3"/>
          </p:cNvCxnSpPr>
          <p:nvPr/>
        </p:nvCxnSpPr>
        <p:spPr>
          <a:xfrm flipV="1">
            <a:off x="4285439" y="3059380"/>
            <a:ext cx="1333631" cy="2428930"/>
          </a:xfrm>
          <a:prstGeom prst="curvedConnector2">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53489D24-FCF2-4153-8481-05399D85F0D6}"/>
              </a:ext>
            </a:extLst>
          </p:cNvPr>
          <p:cNvSpPr txBox="1"/>
          <p:nvPr/>
        </p:nvSpPr>
        <p:spPr>
          <a:xfrm>
            <a:off x="1470991" y="6313336"/>
            <a:ext cx="1463040" cy="369332"/>
          </a:xfrm>
          <a:prstGeom prst="rect">
            <a:avLst/>
          </a:prstGeom>
          <a:noFill/>
        </p:spPr>
        <p:txBody>
          <a:bodyPr wrap="square" rtlCol="0">
            <a:spAutoFit/>
          </a:bodyPr>
          <a:lstStyle/>
          <a:p>
            <a:r>
              <a:rPr lang="en-US" dirty="0"/>
              <a:t>Person 1</a:t>
            </a:r>
            <a:endParaRPr lang="en-IN" dirty="0"/>
          </a:p>
        </p:txBody>
      </p:sp>
      <p:sp>
        <p:nvSpPr>
          <p:cNvPr id="44" name="TextBox 43">
            <a:extLst>
              <a:ext uri="{FF2B5EF4-FFF2-40B4-BE49-F238E27FC236}">
                <a16:creationId xmlns:a16="http://schemas.microsoft.com/office/drawing/2014/main" id="{03C7D4D0-0798-40DB-9365-F44685BBBB6D}"/>
              </a:ext>
            </a:extLst>
          </p:cNvPr>
          <p:cNvSpPr txBox="1"/>
          <p:nvPr/>
        </p:nvSpPr>
        <p:spPr>
          <a:xfrm>
            <a:off x="8480391" y="6254032"/>
            <a:ext cx="1238101" cy="369332"/>
          </a:xfrm>
          <a:prstGeom prst="rect">
            <a:avLst/>
          </a:prstGeom>
          <a:noFill/>
        </p:spPr>
        <p:txBody>
          <a:bodyPr wrap="square">
            <a:spAutoFit/>
          </a:bodyPr>
          <a:lstStyle/>
          <a:p>
            <a:r>
              <a:rPr lang="en-US" dirty="0"/>
              <a:t>Person 2</a:t>
            </a:r>
            <a:endParaRPr lang="en-IN" dirty="0"/>
          </a:p>
        </p:txBody>
      </p:sp>
      <p:cxnSp>
        <p:nvCxnSpPr>
          <p:cNvPr id="45" name="Connector: Curved 44">
            <a:extLst>
              <a:ext uri="{FF2B5EF4-FFF2-40B4-BE49-F238E27FC236}">
                <a16:creationId xmlns:a16="http://schemas.microsoft.com/office/drawing/2014/main" id="{378D9D9B-96DE-4B49-A1E3-AC1CB74429C3}"/>
              </a:ext>
            </a:extLst>
          </p:cNvPr>
          <p:cNvCxnSpPr>
            <a:cxnSpLocks/>
            <a:stCxn id="18" idx="3"/>
          </p:cNvCxnSpPr>
          <p:nvPr/>
        </p:nvCxnSpPr>
        <p:spPr>
          <a:xfrm>
            <a:off x="4285439" y="5488310"/>
            <a:ext cx="2932080" cy="137345"/>
          </a:xfrm>
          <a:prstGeom prst="curvedConnector3">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816A4D99-92D2-4676-97A8-8631CA5138D6}"/>
              </a:ext>
            </a:extLst>
          </p:cNvPr>
          <p:cNvSpPr txBox="1"/>
          <p:nvPr/>
        </p:nvSpPr>
        <p:spPr>
          <a:xfrm>
            <a:off x="2845838" y="3183211"/>
            <a:ext cx="1827404" cy="954107"/>
          </a:xfrm>
          <a:prstGeom prst="rect">
            <a:avLst/>
          </a:prstGeom>
          <a:noFill/>
        </p:spPr>
        <p:txBody>
          <a:bodyPr wrap="square" rtlCol="0">
            <a:spAutoFit/>
          </a:bodyPr>
          <a:lstStyle/>
          <a:p>
            <a:r>
              <a:rPr lang="en-US" sz="1400" b="1" dirty="0"/>
              <a:t>The unauthorized person will access the data by observing the flow</a:t>
            </a:r>
            <a:endParaRPr lang="en-IN" sz="1400" b="1" dirty="0"/>
          </a:p>
        </p:txBody>
      </p:sp>
      <p:pic>
        <p:nvPicPr>
          <p:cNvPr id="7" name="Audio 6">
            <a:hlinkClick r:id="" action="ppaction://media"/>
            <a:extLst>
              <a:ext uri="{FF2B5EF4-FFF2-40B4-BE49-F238E27FC236}">
                <a16:creationId xmlns:a16="http://schemas.microsoft.com/office/drawing/2014/main" id="{9B9CBE47-6C3E-40D8-9EFE-25F91EC4234F}"/>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2412343642"/>
      </p:ext>
    </p:extLst>
  </p:cSld>
  <p:clrMapOvr>
    <a:masterClrMapping/>
  </p:clrMapOvr>
  <mc:AlternateContent xmlns:mc="http://schemas.openxmlformats.org/markup-compatibility/2006">
    <mc:Choice xmlns:p14="http://schemas.microsoft.com/office/powerpoint/2010/main" Requires="p14">
      <p:transition spd="slow" p14:dur="2000" advTm="53492"/>
    </mc:Choice>
    <mc:Fallback>
      <p:transition spd="slow" advTm="534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9" fill="hold" display="0">
                  <p:stCondLst>
                    <p:cond delay="indefinite"/>
                  </p:stCondLst>
                  <p:endCondLst>
                    <p:cond evt="onStopAudio" delay="0">
                      <p:tgtEl>
                        <p:sldTgt/>
                      </p:tgtEl>
                    </p:cond>
                  </p:endCondLst>
                </p:cTn>
                <p:tgtEl>
                  <p:spTgt spid="7"/>
                </p:tgtEl>
              </p:cMediaNode>
            </p:audio>
          </p:childTnLst>
        </p:cTn>
      </p:par>
    </p:tnLst>
    <p:bldLst>
      <p:bldP spid="19" grpId="0"/>
      <p:bldP spid="21" grpId="0"/>
      <p:bldP spid="42" grpId="0"/>
      <p:bldP spid="44" grpId="0"/>
      <p:bldP spid="48"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5|0.6|0.8"/>
</p:tagLst>
</file>

<file path=ppt/tags/tag2.xml><?xml version="1.0" encoding="utf-8"?>
<p:tagLst xmlns:a="http://schemas.openxmlformats.org/drawingml/2006/main" xmlns:r="http://schemas.openxmlformats.org/officeDocument/2006/relationships" xmlns:p="http://schemas.openxmlformats.org/presentationml/2006/main">
  <p:tag name="TIMING" val="|0.7|0.5|1.9"/>
</p:tagLst>
</file>

<file path=ppt/tags/tag3.xml><?xml version="1.0" encoding="utf-8"?>
<p:tagLst xmlns:a="http://schemas.openxmlformats.org/drawingml/2006/main" xmlns:r="http://schemas.openxmlformats.org/officeDocument/2006/relationships" xmlns:p="http://schemas.openxmlformats.org/presentationml/2006/main">
  <p:tag name="TIMING" val="|0.5|2.5|2.2|0.5|0.5|1.6|3.7|0.4|0.6|1.1|2.6|0.6|2|0.4|0.6|0.3|1|0.4"/>
</p:tagLst>
</file>

<file path=ppt/tags/tag4.xml><?xml version="1.0" encoding="utf-8"?>
<p:tagLst xmlns:a="http://schemas.openxmlformats.org/drawingml/2006/main" xmlns:r="http://schemas.openxmlformats.org/officeDocument/2006/relationships" xmlns:p="http://schemas.openxmlformats.org/presentationml/2006/main">
  <p:tag name="TIMING" val="|1.8|31.9|13.3|8.2|14.3"/>
</p:tagLst>
</file>

<file path=ppt/tags/tag5.xml><?xml version="1.0" encoding="utf-8"?>
<p:tagLst xmlns:a="http://schemas.openxmlformats.org/drawingml/2006/main" xmlns:r="http://schemas.openxmlformats.org/officeDocument/2006/relationships" xmlns:p="http://schemas.openxmlformats.org/presentationml/2006/main">
  <p:tag name="TIMING" val="|3.2"/>
</p:tagLst>
</file>

<file path=ppt/tags/tag6.xml><?xml version="1.0" encoding="utf-8"?>
<p:tagLst xmlns:a="http://schemas.openxmlformats.org/drawingml/2006/main" xmlns:r="http://schemas.openxmlformats.org/officeDocument/2006/relationships" xmlns:p="http://schemas.openxmlformats.org/presentationml/2006/main">
  <p:tag name="TIMING" val="|3.8|0.4|0.4|0.8|5.5|0.6|0.4|0.6|0.4|0.5|3.1|0.4|9.4"/>
</p:tagLst>
</file>

<file path=ppt/tags/tag7.xml><?xml version="1.0" encoding="utf-8"?>
<p:tagLst xmlns:a="http://schemas.openxmlformats.org/drawingml/2006/main" xmlns:r="http://schemas.openxmlformats.org/officeDocument/2006/relationships" xmlns:p="http://schemas.openxmlformats.org/presentationml/2006/main">
  <p:tag name="TIMING" val="|4.2"/>
</p:tagLst>
</file>

<file path=ppt/tags/tag8.xml><?xml version="1.0" encoding="utf-8"?>
<p:tagLst xmlns:a="http://schemas.openxmlformats.org/drawingml/2006/main" xmlns:r="http://schemas.openxmlformats.org/officeDocument/2006/relationships" xmlns:p="http://schemas.openxmlformats.org/presentationml/2006/main">
  <p:tag name="TIMING" val="|2.8|0.4|0.4|0.4|0.4|2.2|0.4|0.4|0.4|0.5|2|0.8|0.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237</TotalTime>
  <Words>263</Words>
  <Application>Microsoft Office PowerPoint</Application>
  <PresentationFormat>Widescreen</PresentationFormat>
  <Paragraphs>44</Paragraphs>
  <Slides>10</Slides>
  <Notes>0</Notes>
  <HiddenSlides>0</HiddenSlides>
  <MMClips>10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Arial Black</vt:lpstr>
      <vt:lpstr>Calibri</vt:lpstr>
      <vt:lpstr>Calibri Light</vt:lpstr>
      <vt:lpstr>helvetica neue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navya boinpally</dc:creator>
  <cp:lastModifiedBy>navya boinpally</cp:lastModifiedBy>
  <cp:revision>22</cp:revision>
  <dcterms:created xsi:type="dcterms:W3CDTF">2020-09-23T13:25:50Z</dcterms:created>
  <dcterms:modified xsi:type="dcterms:W3CDTF">2020-09-23T18:10:18Z</dcterms:modified>
</cp:coreProperties>
</file>

<file path=docProps/thumbnail.jpeg>
</file>